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B"/>
    <a:srgbClr val="2166AC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/>
      <dgm:spPr/>
      <dgm:t>
        <a:bodyPr/>
        <a:lstStyle/>
        <a:p>
          <a:r>
            <a:rPr lang="en-US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/>
      <dgm:spPr/>
      <dgm:t>
        <a:bodyPr/>
        <a:lstStyle/>
        <a:p>
          <a:r>
            <a:rPr lang="en-US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/>
      <dgm:spPr/>
      <dgm:t>
        <a:bodyPr/>
        <a:lstStyle/>
        <a:p>
          <a:r>
            <a:rPr lang="en-US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/>
      <dgm:spPr/>
      <dgm:t>
        <a:bodyPr/>
        <a:lstStyle/>
        <a:p>
          <a:r>
            <a:rPr lang="en-US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C9952631-4A20-4EE7-9C11-E979E8E92DB7}">
      <dgm:prSet/>
      <dgm:spPr/>
      <dgm:t>
        <a:bodyPr/>
        <a:lstStyle/>
        <a:p>
          <a:endParaRPr lang="en-US" dirty="0"/>
        </a:p>
      </dgm:t>
    </dgm:pt>
    <dgm:pt modelId="{D52CE8A0-2364-423B-B0CD-F7F2536A258B}" type="parTrans" cxnId="{AEF09797-C120-48D3-843B-4C1F62ED11E5}">
      <dgm:prSet/>
      <dgm:spPr/>
      <dgm:t>
        <a:bodyPr/>
        <a:lstStyle/>
        <a:p>
          <a:endParaRPr lang="en-US"/>
        </a:p>
      </dgm:t>
    </dgm:pt>
    <dgm:pt modelId="{E439C226-2A63-4D22-BC8E-A6CB7A2E2D8D}" type="sibTrans" cxnId="{AEF09797-C120-48D3-843B-4C1F62ED11E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5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5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5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5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5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5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5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5"/>
      <dgm:spPr/>
    </dgm:pt>
    <dgm:pt modelId="{65EC20E0-6B38-C343-BC7A-3D057CA01A89}" type="pres">
      <dgm:prSet presAssocID="{53035981-4EB1-40DC-9D0D-57A43BF6320B}" presName="vert1" presStyleCnt="0"/>
      <dgm:spPr/>
    </dgm:pt>
    <dgm:pt modelId="{D0B17BE4-4929-C541-9973-E5F9EC8E206B}" type="pres">
      <dgm:prSet presAssocID="{C9952631-4A20-4EE7-9C11-E979E8E92DB7}" presName="thickLine" presStyleLbl="alignNode1" presStyleIdx="4" presStyleCnt="5"/>
      <dgm:spPr/>
    </dgm:pt>
    <dgm:pt modelId="{DC2B5DC8-D6B3-6F4D-9996-9CB8FF5CAC9D}" type="pres">
      <dgm:prSet presAssocID="{C9952631-4A20-4EE7-9C11-E979E8E92DB7}" presName="horz1" presStyleCnt="0"/>
      <dgm:spPr/>
    </dgm:pt>
    <dgm:pt modelId="{9E7DFD94-51B1-7D43-9105-060BFCDC18BA}" type="pres">
      <dgm:prSet presAssocID="{C9952631-4A20-4EE7-9C11-E979E8E92DB7}" presName="tx1" presStyleLbl="revTx" presStyleIdx="4" presStyleCnt="5"/>
      <dgm:spPr/>
    </dgm:pt>
    <dgm:pt modelId="{6F491CD4-E147-1F44-A343-09031F55DF16}" type="pres">
      <dgm:prSet presAssocID="{C9952631-4A20-4EE7-9C11-E979E8E92DB7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AEF09797-C120-48D3-843B-4C1F62ED11E5}" srcId="{B9A84FE4-BB56-4CEB-BCF2-E7EFB4C8F8CB}" destId="{C9952631-4A20-4EE7-9C11-E979E8E92DB7}" srcOrd="4" destOrd="0" parTransId="{D52CE8A0-2364-423B-B0CD-F7F2536A258B}" sibTransId="{E439C226-2A63-4D22-BC8E-A6CB7A2E2D8D}"/>
    <dgm:cxn modelId="{D7E5A59B-8683-5448-BF44-4A4DCA002E11}" type="presOf" srcId="{C9952631-4A20-4EE7-9C11-E979E8E92DB7}" destId="{9E7DFD94-51B1-7D43-9105-060BFCDC18BA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  <dgm:cxn modelId="{D946AD23-2CA7-2046-B4C5-C4E4900FB4A2}" type="presParOf" srcId="{E87C4BEB-DA1A-9B49-B42E-D9D232A7D6E3}" destId="{D0B17BE4-4929-C541-9973-E5F9EC8E206B}" srcOrd="8" destOrd="0" presId="urn:microsoft.com/office/officeart/2008/layout/LinedList"/>
    <dgm:cxn modelId="{CCD44626-E48E-4847-873C-674E83E6DCB6}" type="presParOf" srcId="{E87C4BEB-DA1A-9B49-B42E-D9D232A7D6E3}" destId="{DC2B5DC8-D6B3-6F4D-9996-9CB8FF5CAC9D}" srcOrd="9" destOrd="0" presId="urn:microsoft.com/office/officeart/2008/layout/LinedList"/>
    <dgm:cxn modelId="{50B05C6E-78E1-5245-91A6-B911D1D1BE5F}" type="presParOf" srcId="{DC2B5DC8-D6B3-6F4D-9996-9CB8FF5CAC9D}" destId="{9E7DFD94-51B1-7D43-9105-060BFCDC18BA}" srcOrd="0" destOrd="0" presId="urn:microsoft.com/office/officeart/2008/layout/LinedList"/>
    <dgm:cxn modelId="{3DEA175B-4F28-F042-BFFE-5FDF26588E39}" type="presParOf" srcId="{DC2B5DC8-D6B3-6F4D-9996-9CB8FF5CAC9D}" destId="{6F491CD4-E147-1F44-A343-09031F55D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Clinton first Democrat to win plurality of vote in Orange County in nearly a century.</a:t>
          </a:r>
        </a:p>
      </dsp:txBody>
      <dsp:txXfrm>
        <a:off x="0" y="623"/>
        <a:ext cx="6492875" cy="1020830"/>
      </dsp:txXfrm>
    </dsp:sp>
    <dsp:sp modelId="{BDBE6941-BE63-FA4E-8EE0-DAFC7FA420C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021453"/>
        <a:ext cx="6492875" cy="1020830"/>
      </dsp:txXfrm>
    </dsp:sp>
    <dsp:sp modelId="{E26FEBB6-D1E4-9F48-919B-3FE272A07E01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Democrats saw an opening to flip seats in Orange County and made districts there key to the blue wave strategy in 2018</a:t>
          </a:r>
        </a:p>
      </dsp:txBody>
      <dsp:txXfrm>
        <a:off x="0" y="2042284"/>
        <a:ext cx="6492875" cy="1020830"/>
      </dsp:txXfrm>
    </dsp:sp>
    <dsp:sp modelId="{1EE4BAA9-0B51-604C-A7C1-035774E140B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 how did that work out?</a:t>
          </a:r>
        </a:p>
      </dsp:txBody>
      <dsp:txXfrm>
        <a:off x="0" y="3063115"/>
        <a:ext cx="6492875" cy="1020830"/>
      </dsp:txXfrm>
    </dsp:sp>
    <dsp:sp modelId="{D0B17BE4-4929-C541-9973-E5F9EC8E206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FD94-51B1-7D43-9105-060BFCDC18B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Demographic Profile</a:t>
            </a:r>
          </a:p>
          <a:p>
            <a:r>
              <a:rPr lang="en-US" sz="2000" b="1" dirty="0"/>
              <a:t>Total Pop: </a:t>
            </a:r>
          </a:p>
          <a:p>
            <a:r>
              <a:rPr lang="en-US" sz="2000" b="1" dirty="0"/>
              <a:t>	777,871 </a:t>
            </a:r>
          </a:p>
          <a:p>
            <a:r>
              <a:rPr lang="en-US" sz="2000" b="1" dirty="0"/>
              <a:t>White: </a:t>
            </a:r>
          </a:p>
          <a:p>
            <a:r>
              <a:rPr lang="en-US" sz="2000" b="1" dirty="0"/>
              <a:t>	</a:t>
            </a:r>
            <a:r>
              <a:rPr lang="en-US" sz="2000" dirty="0"/>
              <a:t>472,558</a:t>
            </a:r>
            <a:r>
              <a:rPr lang="en-US" sz="2000" b="1" dirty="0"/>
              <a:t> (61%)</a:t>
            </a:r>
          </a:p>
          <a:p>
            <a:r>
              <a:rPr lang="en-US" sz="2000" b="1" dirty="0"/>
              <a:t>Hispanic: </a:t>
            </a:r>
          </a:p>
          <a:p>
            <a:r>
              <a:rPr lang="en-US" sz="2000" b="1" dirty="0"/>
              <a:t>	</a:t>
            </a:r>
            <a:r>
              <a:rPr lang="en-US" sz="2000" dirty="0"/>
              <a:t>141,853</a:t>
            </a:r>
            <a:r>
              <a:rPr lang="en-US" sz="2000" b="1" dirty="0"/>
              <a:t> (18%)</a:t>
            </a:r>
          </a:p>
          <a:p>
            <a:r>
              <a:rPr lang="en-US" sz="2000" b="1" dirty="0"/>
              <a:t>Black: </a:t>
            </a:r>
          </a:p>
          <a:p>
            <a:r>
              <a:rPr lang="en-US" sz="2000" b="1" dirty="0"/>
              <a:t>	</a:t>
            </a:r>
            <a:r>
              <a:rPr lang="en-US" sz="2000" dirty="0"/>
              <a:t>15,666</a:t>
            </a:r>
            <a:r>
              <a:rPr lang="en-US" sz="2000" b="1" dirty="0"/>
              <a:t> (2%)</a:t>
            </a:r>
          </a:p>
          <a:p>
            <a:r>
              <a:rPr lang="en-US" sz="2000" b="1" dirty="0"/>
              <a:t>Asian: </a:t>
            </a:r>
          </a:p>
          <a:p>
            <a:r>
              <a:rPr lang="en-US" sz="2000" b="1" dirty="0"/>
              <a:t>	</a:t>
            </a:r>
            <a:r>
              <a:rPr lang="en-US" sz="2000" dirty="0"/>
              <a:t>199,942</a:t>
            </a:r>
            <a:r>
              <a:rPr lang="en-US" sz="2000" b="1" dirty="0"/>
              <a:t> (26%)</a:t>
            </a:r>
          </a:p>
          <a:p>
            <a:r>
              <a:rPr lang="en-US" sz="2000" b="1" dirty="0"/>
              <a:t>Foreign-born:</a:t>
            </a:r>
          </a:p>
          <a:p>
            <a:r>
              <a:rPr lang="en-US" sz="2000" b="1" dirty="0"/>
              <a:t>	 </a:t>
            </a:r>
            <a:r>
              <a:rPr lang="en-US" sz="2000" dirty="0"/>
              <a:t>226,899</a:t>
            </a:r>
            <a:r>
              <a:rPr lang="en-US" sz="2000" b="1" dirty="0"/>
              <a:t> (29%)</a:t>
            </a:r>
          </a:p>
          <a:p>
            <a:endParaRPr lang="en-US" sz="2000" b="1" dirty="0"/>
          </a:p>
          <a:p>
            <a:r>
              <a:rPr lang="en-US" sz="2000" b="1" dirty="0"/>
              <a:t>Median Household Income: </a:t>
            </a:r>
          </a:p>
          <a:p>
            <a:r>
              <a:rPr lang="en-US" sz="2000" b="1" dirty="0"/>
              <a:t>	$102,040</a:t>
            </a:r>
          </a:p>
          <a:p>
            <a:r>
              <a:rPr lang="en-US" sz="2000" b="1" dirty="0"/>
              <a:t>Unemployment: 	</a:t>
            </a:r>
          </a:p>
          <a:p>
            <a:r>
              <a:rPr lang="en-US" sz="2000" b="1" dirty="0"/>
              <a:t>	4%</a:t>
            </a:r>
          </a:p>
          <a:p>
            <a:r>
              <a:rPr lang="en-US" sz="2000" b="1" dirty="0"/>
              <a:t>Percent w/ Bachelors:</a:t>
            </a:r>
          </a:p>
          <a:p>
            <a:r>
              <a:rPr lang="en-US" sz="2000" b="1" dirty="0"/>
              <a:t>	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763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D8A712-AD88-2B48-9C0D-1A9B62D0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79840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3553-342F-6446-85FD-38A2C9D5ABDC}"/>
              </a:ext>
            </a:extLst>
          </p:cNvPr>
          <p:cNvSpPr txBox="1"/>
          <p:nvPr/>
        </p:nvSpPr>
        <p:spPr>
          <a:xfrm>
            <a:off x="3803384" y="2225861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TURNOUT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A93B-8937-2A4F-BEC7-3FE6E0E39270}"/>
              </a:ext>
            </a:extLst>
          </p:cNvPr>
          <p:cNvSpPr txBox="1"/>
          <p:nvPr/>
        </p:nvSpPr>
        <p:spPr>
          <a:xfrm>
            <a:off x="6095999" y="42211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FCDE-F0AF-8B48-B79A-77CB551FB23A}"/>
              </a:ext>
            </a:extLst>
          </p:cNvPr>
          <p:cNvSpPr txBox="1"/>
          <p:nvPr/>
        </p:nvSpPr>
        <p:spPr>
          <a:xfrm>
            <a:off x="6588917" y="2299067"/>
            <a:ext cx="323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RULES OF THE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84901-D7ED-1C46-87D8-E6C5606489EC}"/>
              </a:ext>
            </a:extLst>
          </p:cNvPr>
          <p:cNvSpPr txBox="1"/>
          <p:nvPr/>
        </p:nvSpPr>
        <p:spPr>
          <a:xfrm>
            <a:off x="3689497" y="422112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9991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Population has increased by nearly 200,000 (6.7%) residents since 2010 census</a:t>
            </a:r>
          </a:p>
          <a:p>
            <a:r>
              <a:rPr lang="en-US" sz="2000"/>
              <a:t>Estimated 3.2 million residents in Orange County – 6</a:t>
            </a:r>
            <a:r>
              <a:rPr lang="en-US" sz="2000" baseline="30000"/>
              <a:t>th</a:t>
            </a:r>
            <a:r>
              <a:rPr lang="en-US" sz="2000"/>
              <a:t> largest county in the country</a:t>
            </a:r>
          </a:p>
          <a:p>
            <a:endParaRPr lang="en-US" sz="2000"/>
          </a:p>
          <a:p>
            <a:endParaRPr lang="en-US" sz="200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/>
              <a:t>2010 –</a:t>
            </a:r>
          </a:p>
          <a:p>
            <a:pPr lvl="1"/>
            <a:r>
              <a:rPr lang="en-US" sz="2000"/>
              <a:t>White – 43.9%</a:t>
            </a:r>
          </a:p>
          <a:p>
            <a:pPr lvl="1"/>
            <a:r>
              <a:rPr lang="en-US" sz="2000"/>
              <a:t>Hispanic – 33.8%</a:t>
            </a:r>
          </a:p>
          <a:p>
            <a:r>
              <a:rPr lang="en-US" sz="2000"/>
              <a:t>2017 –</a:t>
            </a:r>
          </a:p>
          <a:p>
            <a:pPr lvl="1"/>
            <a:r>
              <a:rPr lang="en-US" sz="2000"/>
              <a:t>White – 40.4%</a:t>
            </a:r>
          </a:p>
          <a:p>
            <a:pPr lvl="1"/>
            <a:r>
              <a:rPr lang="en-US" sz="2000"/>
              <a:t>Hispanic – 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669</Words>
  <Application>Microsoft Macintosh PowerPoint</Application>
  <PresentationFormat>Widescreen</PresentationFormat>
  <Paragraphs>214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PowerPoint Presentation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13</cp:revision>
  <dcterms:created xsi:type="dcterms:W3CDTF">2018-12-12T09:32:46Z</dcterms:created>
  <dcterms:modified xsi:type="dcterms:W3CDTF">2018-12-12T10:52:24Z</dcterms:modified>
</cp:coreProperties>
</file>